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1615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0040"/>
            <a:ext cx="41148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b="1" dirty="0">
                <a:solidFill>
                  <a:srgbClr val="F3EDE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KOUSSAY ZAYANI  /  EDITORIAL ATELIER</a:t>
            </a:r>
            <a:endParaRPr lang="en-US" sz="650" dirty="0"/>
          </a:p>
        </p:txBody>
      </p:sp>
      <p:sp>
        <p:nvSpPr>
          <p:cNvPr id="3" name="Text 1"/>
          <p:cNvSpPr/>
          <p:nvPr/>
        </p:nvSpPr>
        <p:spPr>
          <a:xfrm>
            <a:off x="11064240" y="320040"/>
            <a:ext cx="5943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b="1" dirty="0">
                <a:solidFill>
                  <a:srgbClr val="F3EDE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</a:t>
            </a:r>
            <a:endParaRPr lang="en-US" sz="650" dirty="0"/>
          </a:p>
        </p:txBody>
      </p:sp>
      <p:pic>
        <p:nvPicPr>
          <p:cNvPr id="4" name="Image 0" descr="/Users/koss/Documents/Codex/2026-07-10/sites-plugin-sites-openai-bundled-create-2/public/brand/aperture/logo-symbol-ligh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1143000"/>
            <a:ext cx="1417320" cy="265176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880360" y="1143000"/>
            <a:ext cx="603504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200" dirty="0">
                <a:solidFill>
                  <a:srgbClr val="F3EDE0"/>
                </a:solidFill>
                <a:latin typeface="Bodoni Moda" pitchFamily="34" charset="0"/>
                <a:ea typeface="Bodoni Moda" pitchFamily="34" charset="-122"/>
                <a:cs typeface="Bodoni Moda" pitchFamily="34" charset="-120"/>
              </a:rPr>
              <a:t>Koussay</a:t>
            </a:r>
            <a:endParaRPr lang="en-US" sz="5200" dirty="0"/>
          </a:p>
          <a:p>
            <a:pPr indent="0" marL="0">
              <a:buNone/>
            </a:pPr>
            <a:r>
              <a:rPr lang="en-US" sz="5200" dirty="0">
                <a:solidFill>
                  <a:srgbClr val="F3EDE0"/>
                </a:solidFill>
                <a:latin typeface="Bodoni Moda" pitchFamily="34" charset="0"/>
                <a:ea typeface="Bodoni Moda" pitchFamily="34" charset="-122"/>
                <a:cs typeface="Bodoni Moda" pitchFamily="34" charset="-120"/>
              </a:rPr>
              <a:t>Zayani</a:t>
            </a:r>
            <a:endParaRPr lang="en-US" sz="5200" dirty="0"/>
          </a:p>
        </p:txBody>
      </p:sp>
      <p:sp>
        <p:nvSpPr>
          <p:cNvPr id="6" name="Text 3"/>
          <p:cNvSpPr/>
          <p:nvPr/>
        </p:nvSpPr>
        <p:spPr>
          <a:xfrm>
            <a:off x="2926080" y="3611880"/>
            <a:ext cx="438912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F3EDE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BRAND DESIGNER &amp; CREATIVE DEVELOPER</a:t>
            </a:r>
            <a:endParaRPr lang="en-US" sz="800" dirty="0"/>
          </a:p>
        </p:txBody>
      </p:sp>
      <p:sp>
        <p:nvSpPr>
          <p:cNvPr id="7" name="Shape 4"/>
          <p:cNvSpPr/>
          <p:nvPr/>
        </p:nvSpPr>
        <p:spPr>
          <a:xfrm>
            <a:off x="2926080" y="4069080"/>
            <a:ext cx="822960" cy="0"/>
          </a:xfrm>
          <a:prstGeom prst="line">
            <a:avLst/>
          </a:prstGeom>
          <a:noFill/>
          <a:ln w="19050">
            <a:solidFill>
              <a:srgbClr val="B87922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2926080" y="4315968"/>
            <a:ext cx="24688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i="1" dirty="0">
                <a:solidFill>
                  <a:srgbClr val="F3EDE0"/>
                </a:solidFill>
                <a:latin typeface="Bodoni Moda" pitchFamily="34" charset="0"/>
                <a:ea typeface="Bodoni Moda" pitchFamily="34" charset="-122"/>
                <a:cs typeface="Bodoni Moda" pitchFamily="34" charset="-120"/>
              </a:rPr>
              <a:t>Editorial Atelier</a:t>
            </a:r>
            <a:endParaRPr lang="en-US" sz="1700" dirty="0"/>
          </a:p>
          <a:p>
            <a:pPr indent="0" marL="0">
              <a:buNone/>
            </a:pPr>
            <a:r>
              <a:rPr lang="en-US" sz="1700" i="1" dirty="0">
                <a:solidFill>
                  <a:srgbClr val="F3EDE0"/>
                </a:solidFill>
                <a:latin typeface="Bodoni Moda" pitchFamily="34" charset="0"/>
                <a:ea typeface="Bodoni Moda" pitchFamily="34" charset="-122"/>
                <a:cs typeface="Bodoni Moda" pitchFamily="34" charset="-120"/>
              </a:rPr>
              <a:t>Dubai, UAE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3ED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0040"/>
            <a:ext cx="41148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b="1" dirty="0">
                <a:solidFill>
                  <a:srgbClr val="1615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KOUSSAY ZAYANI  /  EDITORIAL ATELIER</a:t>
            </a:r>
            <a:endParaRPr lang="en-US" sz="650" dirty="0"/>
          </a:p>
        </p:txBody>
      </p:sp>
      <p:sp>
        <p:nvSpPr>
          <p:cNvPr id="3" name="Text 1"/>
          <p:cNvSpPr/>
          <p:nvPr/>
        </p:nvSpPr>
        <p:spPr>
          <a:xfrm>
            <a:off x="11064240" y="320040"/>
            <a:ext cx="5943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b="1" dirty="0">
                <a:solidFill>
                  <a:srgbClr val="1615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</a:t>
            </a:r>
            <a:endParaRPr lang="en-US" sz="650" dirty="0"/>
          </a:p>
        </p:txBody>
      </p:sp>
      <p:sp>
        <p:nvSpPr>
          <p:cNvPr id="4" name="Text 2"/>
          <p:cNvSpPr/>
          <p:nvPr/>
        </p:nvSpPr>
        <p:spPr>
          <a:xfrm>
            <a:off x="594360" y="822960"/>
            <a:ext cx="3200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B879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01 / The idea</a:t>
            </a:r>
            <a:endParaRPr lang="en-US" sz="750" dirty="0"/>
          </a:p>
        </p:txBody>
      </p:sp>
      <p:sp>
        <p:nvSpPr>
          <p:cNvPr id="5" name="Text 3"/>
          <p:cNvSpPr/>
          <p:nvPr/>
        </p:nvSpPr>
        <p:spPr>
          <a:xfrm>
            <a:off x="594360" y="1234440"/>
            <a:ext cx="71323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500" dirty="0">
                <a:solidFill>
                  <a:srgbClr val="161512"/>
                </a:solidFill>
                <a:latin typeface="Bodoni Moda" pitchFamily="34" charset="0"/>
                <a:ea typeface="Bodoni Moda" pitchFamily="34" charset="-122"/>
                <a:cs typeface="Bodoni Moda" pitchFamily="34" charset="-120"/>
              </a:rPr>
              <a:t>Clarity becomes visible.</a:t>
            </a:r>
            <a:endParaRPr lang="en-US" sz="3500" dirty="0"/>
          </a:p>
        </p:txBody>
      </p:sp>
      <p:sp>
        <p:nvSpPr>
          <p:cNvPr id="6" name="Text 4"/>
          <p:cNvSpPr/>
          <p:nvPr/>
        </p:nvSpPr>
        <p:spPr>
          <a:xfrm>
            <a:off x="640080" y="3154680"/>
            <a:ext cx="594360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800" dirty="0">
                <a:solidFill>
                  <a:srgbClr val="1615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personal identity built from Koussay’s way of working: focused strategy, editorial restraint, digital precision, and a warmth that makes premium work feel human.</a:t>
            </a:r>
            <a:endParaRPr lang="en-US" sz="1800" dirty="0"/>
          </a:p>
        </p:txBody>
      </p:sp>
      <p:pic>
        <p:nvPicPr>
          <p:cNvPr id="7" name="Image 0" descr="/Users/koss/Documents/Codex/2026-07-10/sites-plugin-sites-openai-bundled-create-2/public/brand/aperture/logo-symbo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5360" y="1371600"/>
            <a:ext cx="146304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3ED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0040"/>
            <a:ext cx="41148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b="1" dirty="0">
                <a:solidFill>
                  <a:srgbClr val="1615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KOUSSAY ZAYANI  /  EDITORIAL ATELIER</a:t>
            </a:r>
            <a:endParaRPr lang="en-US" sz="650" dirty="0"/>
          </a:p>
        </p:txBody>
      </p:sp>
      <p:sp>
        <p:nvSpPr>
          <p:cNvPr id="3" name="Text 1"/>
          <p:cNvSpPr/>
          <p:nvPr/>
        </p:nvSpPr>
        <p:spPr>
          <a:xfrm>
            <a:off x="11064240" y="320040"/>
            <a:ext cx="5943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b="1" dirty="0">
                <a:solidFill>
                  <a:srgbClr val="1615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</a:t>
            </a:r>
            <a:endParaRPr lang="en-US" sz="650" dirty="0"/>
          </a:p>
        </p:txBody>
      </p:sp>
      <p:sp>
        <p:nvSpPr>
          <p:cNvPr id="4" name="Text 2"/>
          <p:cNvSpPr/>
          <p:nvPr/>
        </p:nvSpPr>
        <p:spPr>
          <a:xfrm>
            <a:off x="594360" y="822960"/>
            <a:ext cx="3200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B879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 / Signature</a:t>
            </a:r>
            <a:endParaRPr lang="en-US" sz="750" dirty="0"/>
          </a:p>
        </p:txBody>
      </p:sp>
      <p:sp>
        <p:nvSpPr>
          <p:cNvPr id="5" name="Text 3"/>
          <p:cNvSpPr/>
          <p:nvPr/>
        </p:nvSpPr>
        <p:spPr>
          <a:xfrm>
            <a:off x="594360" y="1234440"/>
            <a:ext cx="71323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500" dirty="0">
                <a:solidFill>
                  <a:srgbClr val="161512"/>
                </a:solidFill>
                <a:latin typeface="Bodoni Moda" pitchFamily="34" charset="0"/>
                <a:ea typeface="Bodoni Moda" pitchFamily="34" charset="-122"/>
                <a:cs typeface="Bodoni Moda" pitchFamily="34" charset="-120"/>
              </a:rPr>
              <a:t>The Aperture</a:t>
            </a:r>
            <a:endParaRPr lang="en-US" sz="3500" dirty="0"/>
          </a:p>
        </p:txBody>
      </p:sp>
      <p:sp>
        <p:nvSpPr>
          <p:cNvPr id="6" name="Shape 4"/>
          <p:cNvSpPr/>
          <p:nvPr/>
        </p:nvSpPr>
        <p:spPr>
          <a:xfrm>
            <a:off x="640080" y="2834640"/>
            <a:ext cx="5212080" cy="3108960"/>
          </a:xfrm>
          <a:prstGeom prst="rect">
            <a:avLst/>
          </a:prstGeom>
          <a:solidFill>
            <a:srgbClr val="F3EDE0"/>
          </a:solidFill>
          <a:ln w="12700">
            <a:solidFill>
              <a:srgbClr val="A79D8C">
                <a:alpha val="60000"/>
              </a:srgbClr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6309360" y="2834640"/>
            <a:ext cx="5212080" cy="3108960"/>
          </a:xfrm>
          <a:prstGeom prst="rect">
            <a:avLst/>
          </a:prstGeom>
          <a:solidFill>
            <a:srgbClr val="161512"/>
          </a:solidFill>
          <a:ln w="12700">
            <a:solidFill>
              <a:srgbClr val="161512"/>
            </a:solidFill>
            <a:prstDash val="solid"/>
          </a:ln>
        </p:spPr>
      </p:sp>
      <p:pic>
        <p:nvPicPr>
          <p:cNvPr id="8" name="Image 0" descr="/Users/koss/Documents/Codex/2026-07-10/sites-plugin-sites-openai-bundled-create-2/public/brand/aperture/logo-symbol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68880" y="3246120"/>
            <a:ext cx="822960" cy="1554480"/>
          </a:xfrm>
          <a:prstGeom prst="rect">
            <a:avLst/>
          </a:prstGeom>
        </p:spPr>
      </p:pic>
      <p:pic>
        <p:nvPicPr>
          <p:cNvPr id="9" name="Image 1" descr="/Users/koss/Documents/Codex/2026-07-10/sites-plugin-sites-openai-bundled-create-2/public/brand/aperture/logo-symbol-light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8160" y="3246120"/>
            <a:ext cx="822960" cy="155448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868680" y="5486400"/>
            <a:ext cx="2286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1615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Primary mark / light grounds</a:t>
            </a:r>
            <a:endParaRPr lang="en-US" sz="750" dirty="0"/>
          </a:p>
        </p:txBody>
      </p:sp>
      <p:sp>
        <p:nvSpPr>
          <p:cNvPr id="11" name="Text 7"/>
          <p:cNvSpPr/>
          <p:nvPr/>
        </p:nvSpPr>
        <p:spPr>
          <a:xfrm>
            <a:off x="6537960" y="5486400"/>
            <a:ext cx="2286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F3EDE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Reverse mark / dark grounds</a:t>
            </a:r>
            <a:endParaRPr lang="en-US" sz="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3ED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0040"/>
            <a:ext cx="41148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b="1" dirty="0">
                <a:solidFill>
                  <a:srgbClr val="1615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KOUSSAY ZAYANI  /  EDITORIAL ATELIER</a:t>
            </a:r>
            <a:endParaRPr lang="en-US" sz="650" dirty="0"/>
          </a:p>
        </p:txBody>
      </p:sp>
      <p:sp>
        <p:nvSpPr>
          <p:cNvPr id="3" name="Text 1"/>
          <p:cNvSpPr/>
          <p:nvPr/>
        </p:nvSpPr>
        <p:spPr>
          <a:xfrm>
            <a:off x="11064240" y="320040"/>
            <a:ext cx="5943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b="1" dirty="0">
                <a:solidFill>
                  <a:srgbClr val="1615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</a:t>
            </a:r>
            <a:endParaRPr lang="en-US" sz="650" dirty="0"/>
          </a:p>
        </p:txBody>
      </p:sp>
      <p:sp>
        <p:nvSpPr>
          <p:cNvPr id="4" name="Text 2"/>
          <p:cNvSpPr/>
          <p:nvPr/>
        </p:nvSpPr>
        <p:spPr>
          <a:xfrm>
            <a:off x="594360" y="822960"/>
            <a:ext cx="3200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B879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 / Color</a:t>
            </a:r>
            <a:endParaRPr lang="en-US" sz="750" dirty="0"/>
          </a:p>
        </p:txBody>
      </p:sp>
      <p:sp>
        <p:nvSpPr>
          <p:cNvPr id="5" name="Text 3"/>
          <p:cNvSpPr/>
          <p:nvPr/>
        </p:nvSpPr>
        <p:spPr>
          <a:xfrm>
            <a:off x="594360" y="1234440"/>
            <a:ext cx="71323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500" dirty="0">
                <a:solidFill>
                  <a:srgbClr val="161512"/>
                </a:solidFill>
                <a:latin typeface="Bodoni Moda" pitchFamily="34" charset="0"/>
                <a:ea typeface="Bodoni Moda" pitchFamily="34" charset="-122"/>
                <a:cs typeface="Bodoni Moda" pitchFamily="34" charset="-120"/>
              </a:rPr>
              <a:t>Warm authority.</a:t>
            </a:r>
            <a:endParaRPr lang="en-US" sz="3500" dirty="0"/>
          </a:p>
        </p:txBody>
      </p:sp>
      <p:sp>
        <p:nvSpPr>
          <p:cNvPr id="6" name="Shape 4"/>
          <p:cNvSpPr/>
          <p:nvPr/>
        </p:nvSpPr>
        <p:spPr>
          <a:xfrm>
            <a:off x="640080" y="3108960"/>
            <a:ext cx="2148840" cy="2148840"/>
          </a:xfrm>
          <a:prstGeom prst="rect">
            <a:avLst/>
          </a:prstGeom>
          <a:solidFill>
            <a:srgbClr val="161512"/>
          </a:solidFill>
          <a:ln w="12700">
            <a:solidFill>
              <a:srgbClr val="161512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640080" y="5532120"/>
            <a:ext cx="1828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1615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Ink</a:t>
            </a:r>
            <a:endParaRPr lang="en-US" sz="1000" dirty="0"/>
          </a:p>
        </p:txBody>
      </p:sp>
      <p:sp>
        <p:nvSpPr>
          <p:cNvPr id="8" name="Text 6"/>
          <p:cNvSpPr/>
          <p:nvPr/>
        </p:nvSpPr>
        <p:spPr>
          <a:xfrm>
            <a:off x="640080" y="5806440"/>
            <a:ext cx="1828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A79D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#161512</a:t>
            </a:r>
            <a:endParaRPr lang="en-US" sz="750" dirty="0"/>
          </a:p>
        </p:txBody>
      </p:sp>
      <p:sp>
        <p:nvSpPr>
          <p:cNvPr id="9" name="Shape 7"/>
          <p:cNvSpPr/>
          <p:nvPr/>
        </p:nvSpPr>
        <p:spPr>
          <a:xfrm>
            <a:off x="3474720" y="3108960"/>
            <a:ext cx="2148840" cy="2148840"/>
          </a:xfrm>
          <a:prstGeom prst="rect">
            <a:avLst/>
          </a:prstGeom>
          <a:solidFill>
            <a:srgbClr val="B87922"/>
          </a:solidFill>
          <a:ln w="12700">
            <a:solidFill>
              <a:srgbClr val="B87922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3474720" y="5532120"/>
            <a:ext cx="1828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1615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Deep honey</a:t>
            </a:r>
            <a:endParaRPr lang="en-US" sz="1000" dirty="0"/>
          </a:p>
        </p:txBody>
      </p:sp>
      <p:sp>
        <p:nvSpPr>
          <p:cNvPr id="11" name="Text 9"/>
          <p:cNvSpPr/>
          <p:nvPr/>
        </p:nvSpPr>
        <p:spPr>
          <a:xfrm>
            <a:off x="3474720" y="5806440"/>
            <a:ext cx="1828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A79D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#B87922</a:t>
            </a:r>
            <a:endParaRPr lang="en-US" sz="750" dirty="0"/>
          </a:p>
        </p:txBody>
      </p:sp>
      <p:sp>
        <p:nvSpPr>
          <p:cNvPr id="12" name="Shape 10"/>
          <p:cNvSpPr/>
          <p:nvPr/>
        </p:nvSpPr>
        <p:spPr>
          <a:xfrm>
            <a:off x="6309360" y="3108960"/>
            <a:ext cx="2148840" cy="2148840"/>
          </a:xfrm>
          <a:prstGeom prst="rect">
            <a:avLst/>
          </a:prstGeom>
          <a:solidFill>
            <a:srgbClr val="F3EDE0"/>
          </a:solidFill>
          <a:ln w="12700">
            <a:solidFill>
              <a:srgbClr val="A79D8C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6309360" y="5532120"/>
            <a:ext cx="1828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1615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Warm ivory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6309360" y="5806440"/>
            <a:ext cx="1828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A79D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#F3EDE0</a:t>
            </a:r>
            <a:endParaRPr lang="en-US" sz="750" dirty="0"/>
          </a:p>
        </p:txBody>
      </p:sp>
      <p:sp>
        <p:nvSpPr>
          <p:cNvPr id="15" name="Shape 13"/>
          <p:cNvSpPr/>
          <p:nvPr/>
        </p:nvSpPr>
        <p:spPr>
          <a:xfrm>
            <a:off x="9144000" y="3108960"/>
            <a:ext cx="2148840" cy="2148840"/>
          </a:xfrm>
          <a:prstGeom prst="rect">
            <a:avLst/>
          </a:prstGeom>
          <a:solidFill>
            <a:srgbClr val="A79D8C"/>
          </a:solidFill>
          <a:ln w="12700">
            <a:solidFill>
              <a:srgbClr val="A79D8C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9144000" y="5532120"/>
            <a:ext cx="1828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dirty="0">
                <a:solidFill>
                  <a:srgbClr val="1615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Sandstone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9144000" y="5806440"/>
            <a:ext cx="18288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dirty="0">
                <a:solidFill>
                  <a:srgbClr val="A79D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#A79D8C</a:t>
            </a:r>
            <a:endParaRPr lang="en-US" sz="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3ED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0040"/>
            <a:ext cx="41148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b="1" dirty="0">
                <a:solidFill>
                  <a:srgbClr val="1615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KOUSSAY ZAYANI  /  EDITORIAL ATELIER</a:t>
            </a:r>
            <a:endParaRPr lang="en-US" sz="650" dirty="0"/>
          </a:p>
        </p:txBody>
      </p:sp>
      <p:sp>
        <p:nvSpPr>
          <p:cNvPr id="3" name="Text 1"/>
          <p:cNvSpPr/>
          <p:nvPr/>
        </p:nvSpPr>
        <p:spPr>
          <a:xfrm>
            <a:off x="11064240" y="320040"/>
            <a:ext cx="5943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b="1" dirty="0">
                <a:solidFill>
                  <a:srgbClr val="1615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</a:t>
            </a:r>
            <a:endParaRPr lang="en-US" sz="650" dirty="0"/>
          </a:p>
        </p:txBody>
      </p:sp>
      <p:sp>
        <p:nvSpPr>
          <p:cNvPr id="4" name="Text 2"/>
          <p:cNvSpPr/>
          <p:nvPr/>
        </p:nvSpPr>
        <p:spPr>
          <a:xfrm>
            <a:off x="594360" y="822960"/>
            <a:ext cx="3200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B879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 / Typography</a:t>
            </a:r>
            <a:endParaRPr lang="en-US" sz="750" dirty="0"/>
          </a:p>
        </p:txBody>
      </p:sp>
      <p:sp>
        <p:nvSpPr>
          <p:cNvPr id="5" name="Text 3"/>
          <p:cNvSpPr/>
          <p:nvPr/>
        </p:nvSpPr>
        <p:spPr>
          <a:xfrm>
            <a:off x="594360" y="1234440"/>
            <a:ext cx="71323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500" dirty="0">
                <a:solidFill>
                  <a:srgbClr val="161512"/>
                </a:solidFill>
                <a:latin typeface="Bodoni Moda" pitchFamily="34" charset="0"/>
                <a:ea typeface="Bodoni Moda" pitchFamily="34" charset="-122"/>
                <a:cs typeface="Bodoni Moda" pitchFamily="34" charset="-120"/>
              </a:rPr>
              <a:t>Type with purpose.</a:t>
            </a:r>
            <a:endParaRPr lang="en-US" sz="3500" dirty="0"/>
          </a:p>
        </p:txBody>
      </p:sp>
      <p:sp>
        <p:nvSpPr>
          <p:cNvPr id="6" name="Text 4"/>
          <p:cNvSpPr/>
          <p:nvPr/>
        </p:nvSpPr>
        <p:spPr>
          <a:xfrm>
            <a:off x="640080" y="2971800"/>
            <a:ext cx="484632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dirty="0">
                <a:solidFill>
                  <a:srgbClr val="161512"/>
                </a:solidFill>
                <a:latin typeface="Bodoni Moda" pitchFamily="34" charset="0"/>
                <a:ea typeface="Bodoni Moda" pitchFamily="34" charset="-122"/>
                <a:cs typeface="Bodoni Moda" pitchFamily="34" charset="-120"/>
              </a:rPr>
              <a:t>Bodoni Moda</a:t>
            </a:r>
            <a:endParaRPr lang="en-US" sz="3000" dirty="0"/>
          </a:p>
        </p:txBody>
      </p:sp>
      <p:sp>
        <p:nvSpPr>
          <p:cNvPr id="7" name="Text 5"/>
          <p:cNvSpPr/>
          <p:nvPr/>
        </p:nvSpPr>
        <p:spPr>
          <a:xfrm>
            <a:off x="640080" y="3657600"/>
            <a:ext cx="5029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500" dirty="0">
                <a:solidFill>
                  <a:srgbClr val="161512"/>
                </a:solidFill>
                <a:latin typeface="Bodoni Moda" pitchFamily="34" charset="0"/>
                <a:ea typeface="Bodoni Moda" pitchFamily="34" charset="-122"/>
                <a:cs typeface="Bodoni Moda" pitchFamily="34" charset="-120"/>
              </a:rPr>
              <a:t>The detail carries the idea.</a:t>
            </a:r>
            <a:endParaRPr lang="en-US" sz="2500" dirty="0"/>
          </a:p>
        </p:txBody>
      </p:sp>
      <p:sp>
        <p:nvSpPr>
          <p:cNvPr id="8" name="Text 6"/>
          <p:cNvSpPr/>
          <p:nvPr/>
        </p:nvSpPr>
        <p:spPr>
          <a:xfrm>
            <a:off x="6446520" y="2971800"/>
            <a:ext cx="36576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700" dirty="0">
                <a:solidFill>
                  <a:srgbClr val="1615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Geist</a:t>
            </a:r>
            <a:endParaRPr lang="en-US" sz="2700" dirty="0"/>
          </a:p>
        </p:txBody>
      </p:sp>
      <p:sp>
        <p:nvSpPr>
          <p:cNvPr id="9" name="Text 7"/>
          <p:cNvSpPr/>
          <p:nvPr/>
        </p:nvSpPr>
        <p:spPr>
          <a:xfrm>
            <a:off x="6446520" y="3767328"/>
            <a:ext cx="43891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dirty="0">
                <a:solidFill>
                  <a:srgbClr val="1615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Structured / precise / current</a:t>
            </a:r>
            <a:endParaRPr lang="en-US" sz="1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3ED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0040"/>
            <a:ext cx="41148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b="1" dirty="0">
                <a:solidFill>
                  <a:srgbClr val="1615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KOUSSAY ZAYANI  /  EDITORIAL ATELIER</a:t>
            </a:r>
            <a:endParaRPr lang="en-US" sz="650" dirty="0"/>
          </a:p>
        </p:txBody>
      </p:sp>
      <p:sp>
        <p:nvSpPr>
          <p:cNvPr id="3" name="Text 1"/>
          <p:cNvSpPr/>
          <p:nvPr/>
        </p:nvSpPr>
        <p:spPr>
          <a:xfrm>
            <a:off x="11064240" y="320040"/>
            <a:ext cx="5943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b="1" dirty="0">
                <a:solidFill>
                  <a:srgbClr val="1615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</a:t>
            </a:r>
            <a:endParaRPr lang="en-US" sz="650" dirty="0"/>
          </a:p>
        </p:txBody>
      </p:sp>
      <p:sp>
        <p:nvSpPr>
          <p:cNvPr id="4" name="Text 2"/>
          <p:cNvSpPr/>
          <p:nvPr/>
        </p:nvSpPr>
        <p:spPr>
          <a:xfrm>
            <a:off x="594360" y="822960"/>
            <a:ext cx="3200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B879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05 / Voice</a:t>
            </a:r>
            <a:endParaRPr lang="en-US" sz="750" dirty="0"/>
          </a:p>
        </p:txBody>
      </p:sp>
      <p:sp>
        <p:nvSpPr>
          <p:cNvPr id="5" name="Text 3"/>
          <p:cNvSpPr/>
          <p:nvPr/>
        </p:nvSpPr>
        <p:spPr>
          <a:xfrm>
            <a:off x="594360" y="1234440"/>
            <a:ext cx="71323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500" dirty="0">
                <a:solidFill>
                  <a:srgbClr val="161512"/>
                </a:solidFill>
                <a:latin typeface="Bodoni Moda" pitchFamily="34" charset="0"/>
                <a:ea typeface="Bodoni Moda" pitchFamily="34" charset="-122"/>
                <a:cs typeface="Bodoni Moda" pitchFamily="34" charset="-120"/>
              </a:rPr>
              <a:t>A considered character.</a:t>
            </a:r>
            <a:endParaRPr lang="en-US" sz="3500" dirty="0"/>
          </a:p>
        </p:txBody>
      </p:sp>
      <p:sp>
        <p:nvSpPr>
          <p:cNvPr id="6" name="Shape 4"/>
          <p:cNvSpPr/>
          <p:nvPr/>
        </p:nvSpPr>
        <p:spPr>
          <a:xfrm>
            <a:off x="640080" y="2834640"/>
            <a:ext cx="4846320" cy="0"/>
          </a:xfrm>
          <a:prstGeom prst="line">
            <a:avLst/>
          </a:prstGeom>
          <a:noFill/>
          <a:ln w="7620">
            <a:solidFill>
              <a:srgbClr val="A79D8C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640080" y="2999232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300" dirty="0">
                <a:solidFill>
                  <a:srgbClr val="161512"/>
                </a:solidFill>
                <a:latin typeface="Bodoni Moda" pitchFamily="34" charset="0"/>
                <a:ea typeface="Bodoni Moda" pitchFamily="34" charset="-122"/>
                <a:cs typeface="Bodoni Moda" pitchFamily="34" charset="-120"/>
              </a:rPr>
              <a:t>Direct</a:t>
            </a:r>
            <a:endParaRPr lang="en-US" sz="2300" dirty="0"/>
          </a:p>
        </p:txBody>
      </p:sp>
      <p:sp>
        <p:nvSpPr>
          <p:cNvPr id="8" name="Text 6"/>
          <p:cNvSpPr/>
          <p:nvPr/>
        </p:nvSpPr>
        <p:spPr>
          <a:xfrm>
            <a:off x="640080" y="3493008"/>
            <a:ext cx="4480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A79D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Clear decisions. Clear words.</a:t>
            </a:r>
            <a:endParaRPr lang="en-US" sz="1100" dirty="0"/>
          </a:p>
        </p:txBody>
      </p:sp>
      <p:sp>
        <p:nvSpPr>
          <p:cNvPr id="9" name="Shape 7"/>
          <p:cNvSpPr/>
          <p:nvPr/>
        </p:nvSpPr>
        <p:spPr>
          <a:xfrm>
            <a:off x="6309360" y="2834640"/>
            <a:ext cx="4846320" cy="0"/>
          </a:xfrm>
          <a:prstGeom prst="line">
            <a:avLst/>
          </a:prstGeom>
          <a:noFill/>
          <a:ln w="7620">
            <a:solidFill>
              <a:srgbClr val="A79D8C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6309360" y="2999232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300" dirty="0">
                <a:solidFill>
                  <a:srgbClr val="161512"/>
                </a:solidFill>
                <a:latin typeface="Bodoni Moda" pitchFamily="34" charset="0"/>
                <a:ea typeface="Bodoni Moda" pitchFamily="34" charset="-122"/>
                <a:cs typeface="Bodoni Moda" pitchFamily="34" charset="-120"/>
              </a:rPr>
              <a:t>Perceptive</a:t>
            </a:r>
            <a:endParaRPr lang="en-US" sz="2300" dirty="0"/>
          </a:p>
        </p:txBody>
      </p:sp>
      <p:sp>
        <p:nvSpPr>
          <p:cNvPr id="11" name="Text 9"/>
          <p:cNvSpPr/>
          <p:nvPr/>
        </p:nvSpPr>
        <p:spPr>
          <a:xfrm>
            <a:off x="6309360" y="3493008"/>
            <a:ext cx="4480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A79D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See the business beneath the brief.</a:t>
            </a:r>
            <a:endParaRPr lang="en-US" sz="1100" dirty="0"/>
          </a:p>
        </p:txBody>
      </p:sp>
      <p:sp>
        <p:nvSpPr>
          <p:cNvPr id="12" name="Shape 10"/>
          <p:cNvSpPr/>
          <p:nvPr/>
        </p:nvSpPr>
        <p:spPr>
          <a:xfrm>
            <a:off x="640080" y="4343400"/>
            <a:ext cx="4846320" cy="0"/>
          </a:xfrm>
          <a:prstGeom prst="line">
            <a:avLst/>
          </a:prstGeom>
          <a:noFill/>
          <a:ln w="7620">
            <a:solidFill>
              <a:srgbClr val="A79D8C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640080" y="4507992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300" dirty="0">
                <a:solidFill>
                  <a:srgbClr val="161512"/>
                </a:solidFill>
                <a:latin typeface="Bodoni Moda" pitchFamily="34" charset="0"/>
                <a:ea typeface="Bodoni Moda" pitchFamily="34" charset="-122"/>
                <a:cs typeface="Bodoni Moda" pitchFamily="34" charset="-120"/>
              </a:rPr>
              <a:t>Disciplined</a:t>
            </a:r>
            <a:endParaRPr lang="en-US" sz="2300" dirty="0"/>
          </a:p>
        </p:txBody>
      </p:sp>
      <p:sp>
        <p:nvSpPr>
          <p:cNvPr id="14" name="Text 12"/>
          <p:cNvSpPr/>
          <p:nvPr/>
        </p:nvSpPr>
        <p:spPr>
          <a:xfrm>
            <a:off x="640080" y="5001768"/>
            <a:ext cx="4480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A79D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Every detail earns its place.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6309360" y="4343400"/>
            <a:ext cx="4846320" cy="0"/>
          </a:xfrm>
          <a:prstGeom prst="line">
            <a:avLst/>
          </a:prstGeom>
          <a:noFill/>
          <a:ln w="7620">
            <a:solidFill>
              <a:srgbClr val="A79D8C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6309360" y="4507992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300" dirty="0">
                <a:solidFill>
                  <a:srgbClr val="161512"/>
                </a:solidFill>
                <a:latin typeface="Bodoni Moda" pitchFamily="34" charset="0"/>
                <a:ea typeface="Bodoni Moda" pitchFamily="34" charset="-122"/>
                <a:cs typeface="Bodoni Moda" pitchFamily="34" charset="-120"/>
              </a:rPr>
              <a:t>Warm</a:t>
            </a:r>
            <a:endParaRPr lang="en-US" sz="2300" dirty="0"/>
          </a:p>
        </p:txBody>
      </p:sp>
      <p:sp>
        <p:nvSpPr>
          <p:cNvPr id="17" name="Text 15"/>
          <p:cNvSpPr/>
          <p:nvPr/>
        </p:nvSpPr>
        <p:spPr>
          <a:xfrm>
            <a:off x="6309360" y="5001768"/>
            <a:ext cx="44805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A79D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Premium can still feel human.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3ED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0040"/>
            <a:ext cx="41148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b="1" dirty="0">
                <a:solidFill>
                  <a:srgbClr val="1615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KOUSSAY ZAYANI  /  EDITORIAL ATELIER</a:t>
            </a:r>
            <a:endParaRPr lang="en-US" sz="650" dirty="0"/>
          </a:p>
        </p:txBody>
      </p:sp>
      <p:sp>
        <p:nvSpPr>
          <p:cNvPr id="3" name="Text 1"/>
          <p:cNvSpPr/>
          <p:nvPr/>
        </p:nvSpPr>
        <p:spPr>
          <a:xfrm>
            <a:off x="11064240" y="320040"/>
            <a:ext cx="5943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b="1" dirty="0">
                <a:solidFill>
                  <a:srgbClr val="1615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</a:t>
            </a:r>
            <a:endParaRPr lang="en-US" sz="650" dirty="0"/>
          </a:p>
        </p:txBody>
      </p:sp>
      <p:sp>
        <p:nvSpPr>
          <p:cNvPr id="4" name="Text 2"/>
          <p:cNvSpPr/>
          <p:nvPr/>
        </p:nvSpPr>
        <p:spPr>
          <a:xfrm>
            <a:off x="594360" y="822960"/>
            <a:ext cx="32004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B879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06 / Applications</a:t>
            </a:r>
            <a:endParaRPr lang="en-US" sz="750" dirty="0"/>
          </a:p>
        </p:txBody>
      </p:sp>
      <p:sp>
        <p:nvSpPr>
          <p:cNvPr id="5" name="Text 3"/>
          <p:cNvSpPr/>
          <p:nvPr/>
        </p:nvSpPr>
        <p:spPr>
          <a:xfrm>
            <a:off x="594360" y="1234440"/>
            <a:ext cx="7132320" cy="128016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3500" dirty="0">
                <a:solidFill>
                  <a:srgbClr val="161512"/>
                </a:solidFill>
                <a:latin typeface="Bodoni Moda" pitchFamily="34" charset="0"/>
                <a:ea typeface="Bodoni Moda" pitchFamily="34" charset="-122"/>
                <a:cs typeface="Bodoni Moda" pitchFamily="34" charset="-120"/>
              </a:rPr>
              <a:t>Built for the real world.</a:t>
            </a:r>
            <a:endParaRPr lang="en-US" sz="3500" dirty="0"/>
          </a:p>
        </p:txBody>
      </p:sp>
      <p:pic>
        <p:nvPicPr>
          <p:cNvPr id="6" name="Image 0" descr="/Users/koss/Documents/Codex/2026-07-10/sites-plugin-sites-openai-bundled-create-2/public/brand/aperture/identity-presentation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3760" y="868680"/>
            <a:ext cx="3063240" cy="544068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40080" y="2971800"/>
            <a:ext cx="530352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indent="0" marL="0">
              <a:buNone/>
            </a:pPr>
            <a:r>
              <a:rPr lang="en-US" sz="1700" dirty="0">
                <a:solidFill>
                  <a:srgbClr val="1615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system has one visual voice across the work that matters: proposals, client-facing documents, social surfaces, project watermarks, and the portfolio itself.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6151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320040"/>
            <a:ext cx="41148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50" b="1" dirty="0">
                <a:solidFill>
                  <a:srgbClr val="F3EDE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KOUSSAY ZAYANI  /  EDITORIAL ATELIER</a:t>
            </a:r>
            <a:endParaRPr lang="en-US" sz="650" dirty="0"/>
          </a:p>
        </p:txBody>
      </p:sp>
      <p:sp>
        <p:nvSpPr>
          <p:cNvPr id="3" name="Text 1"/>
          <p:cNvSpPr/>
          <p:nvPr/>
        </p:nvSpPr>
        <p:spPr>
          <a:xfrm>
            <a:off x="11064240" y="320040"/>
            <a:ext cx="59436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650" b="1" dirty="0">
                <a:solidFill>
                  <a:srgbClr val="F3EDE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2026</a:t>
            </a:r>
            <a:endParaRPr lang="en-US" sz="650" dirty="0"/>
          </a:p>
        </p:txBody>
      </p:sp>
      <p:pic>
        <p:nvPicPr>
          <p:cNvPr id="4" name="Image 0" descr="/Users/koss/Documents/Codex/2026-07-10/sites-plugin-sites-openai-bundled-create-2/public/brand/aperture/logo-symbol-light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1520" y="1097280"/>
            <a:ext cx="1234440" cy="22860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2834640" y="1280160"/>
            <a:ext cx="68580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700" dirty="0">
                <a:solidFill>
                  <a:srgbClr val="F3EDE0"/>
                </a:solidFill>
                <a:latin typeface="Bodoni Moda" pitchFamily="34" charset="0"/>
                <a:ea typeface="Bodoni Moda" pitchFamily="34" charset="-122"/>
                <a:cs typeface="Bodoni Moda" pitchFamily="34" charset="-120"/>
              </a:rPr>
              <a:t>Built to be remembered</a:t>
            </a:r>
            <a:endParaRPr lang="en-US" sz="3700" dirty="0"/>
          </a:p>
          <a:p>
            <a:pPr indent="0" marL="0">
              <a:buNone/>
            </a:pPr>
            <a:r>
              <a:rPr lang="en-US" sz="3700" dirty="0">
                <a:solidFill>
                  <a:srgbClr val="F3EDE0"/>
                </a:solidFill>
                <a:latin typeface="Bodoni Moda" pitchFamily="34" charset="0"/>
                <a:ea typeface="Bodoni Moda" pitchFamily="34" charset="-122"/>
                <a:cs typeface="Bodoni Moda" pitchFamily="34" charset="-120"/>
              </a:rPr>
              <a:t>before the meeting.</a:t>
            </a:r>
            <a:endParaRPr lang="en-US" sz="3700" dirty="0"/>
          </a:p>
        </p:txBody>
      </p:sp>
      <p:sp>
        <p:nvSpPr>
          <p:cNvPr id="6" name="Text 3"/>
          <p:cNvSpPr/>
          <p:nvPr/>
        </p:nvSpPr>
        <p:spPr>
          <a:xfrm>
            <a:off x="2880360" y="4069080"/>
            <a:ext cx="320040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B879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koussay.zayani0@gmail.com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731520" y="6126480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3EDE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Koussay Zayani / Editorial Atelier / Dubai</a:t>
            </a:r>
            <a:endParaRPr lang="en-US" sz="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Bodoni Moda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Koussay Zayani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Koussay Zayani — Brand Book</dc:title>
  <dc:subject>Koussay Zayani brand book</dc:subject>
  <dc:creator>Koussay Zayani</dc:creator>
  <cp:lastModifiedBy>Koussay Zayani</cp:lastModifiedBy>
  <cp:revision>1</cp:revision>
  <dcterms:created xsi:type="dcterms:W3CDTF">2026-07-11T16:29:43Z</dcterms:created>
  <dcterms:modified xsi:type="dcterms:W3CDTF">2026-07-11T16:29:43Z</dcterms:modified>
</cp:coreProperties>
</file>